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348" r:id="rId2"/>
    <p:sldId id="353" r:id="rId3"/>
    <p:sldId id="358" r:id="rId4"/>
    <p:sldId id="362" r:id="rId5"/>
    <p:sldId id="363" r:id="rId6"/>
    <p:sldId id="354" r:id="rId7"/>
    <p:sldId id="355" r:id="rId8"/>
    <p:sldId id="367" r:id="rId9"/>
    <p:sldId id="364" r:id="rId10"/>
    <p:sldId id="368" r:id="rId11"/>
    <p:sldId id="365" r:id="rId12"/>
    <p:sldId id="366" r:id="rId13"/>
    <p:sldId id="357" r:id="rId14"/>
    <p:sldId id="361" r:id="rId15"/>
    <p:sldId id="359" r:id="rId16"/>
    <p:sldId id="266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88302" autoAdjust="0"/>
  </p:normalViewPr>
  <p:slideViewPr>
    <p:cSldViewPr>
      <p:cViewPr varScale="1">
        <p:scale>
          <a:sx n="67" d="100"/>
          <a:sy n="67" d="100"/>
        </p:scale>
        <p:origin x="118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5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FEB5F0-C44D-40A9-8D60-E0B06FD66C06}" type="datetimeFigureOut">
              <a:rPr lang="th-TH" smtClean="0"/>
              <a:t>26/07/63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ADAA76-C16C-40C6-9462-70322D19EC03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98325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D508635D-9886-4BD3-8823-5F135E949E47}" type="datetime1">
              <a:rPr lang="en-US" smtClean="0"/>
              <a:t>7/26/2020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0F69C0A-CE73-45BB-940C-4AE09D1A4D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AF7B7B-58DD-4A8D-9D43-8BCA7F778CEC}" type="datetime1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34FCC-B7C1-45E8-B101-79B9F8FF18B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B21AB7-665F-4FA4-ADB8-40F4F5E9416C}" type="datetime1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07EE63-6A81-4065-88C6-FE8A409AC24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3C3DCC-5125-486D-87F7-0728232394B2}" type="datetime1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24579A-1697-4F33-800E-D92BC0263437}" type="datetime1">
              <a:rPr lang="en-US" smtClean="0"/>
              <a:t>7/26/2020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9E636-D934-40F1-8177-7C37763269F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4D105A-7D17-4B0B-90B6-935C7D1BEA4E}" type="datetime1">
              <a:rPr lang="en-US" smtClean="0"/>
              <a:t>7/26/2020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835C76-648A-4659-82EE-27CF646074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675F48E-10F2-46CF-8C39-B77C750FDDE0}" type="datetime1">
              <a:rPr lang="en-US" smtClean="0"/>
              <a:t>7/26/2020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1335C26E-5FEB-46F0-9461-4CD96F01B4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4FC6F586-066C-4A9F-B70C-9CFB45B5BBA4}" type="datetime1">
              <a:rPr lang="en-US" smtClean="0"/>
              <a:t>7/26/2020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ED0D267C-DE41-4ECC-AF4C-883DC0195D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20DEF3-72CD-4A2D-9A52-00BAA01D58FC}" type="datetime1">
              <a:rPr lang="en-US" smtClean="0"/>
              <a:t>7/26/2020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A4749C-951F-4158-A710-2FB2ECA585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2168C33-544E-44B0-9556-54DA11F58274}" type="datetime1">
              <a:rPr lang="en-US" smtClean="0"/>
              <a:t>7/26/2020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187FCA-7903-498A-94A0-37D4A890B67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15FAB1-26B4-4CA0-82FD-B2885FAF1853}" type="datetime1">
              <a:rPr lang="en-US" smtClean="0"/>
              <a:t>7/26/2020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1542E-D908-4D12-AC43-8794DD6D30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2E376A80-A8E9-4C4B-9256-D8744A3CB67A}" type="datetime1">
              <a:rPr lang="en-US" smtClean="0"/>
              <a:t>7/26/2020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191F48A-A2B6-4D6A-B29A-507FC75BBD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215516" y="366896"/>
            <a:ext cx="8712968" cy="224313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th-TH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เปลี่ยนเพื่อนเป็น </a:t>
            </a:r>
            <a: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Peer</a:t>
            </a:r>
            <a:br>
              <a:rPr lang="en-US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</a:br>
            <a:r>
              <a:rPr lang="th-TH" sz="8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เสริมสร้างพลังวิชาการในระบบมหาวิทยาลัย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F69C0A-CE73-45BB-940C-4AE09D1A4DA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347864" y="2855847"/>
            <a:ext cx="5719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th-TH" sz="4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รศ.ดร. ชิตณรงค์ </a:t>
            </a:r>
            <a:r>
              <a:rPr lang="th-TH" sz="4400" b="1" dirty="0" err="1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ศิ</a:t>
            </a:r>
            <a:r>
              <a:rPr lang="th-TH" sz="4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ริ</a:t>
            </a:r>
            <a:r>
              <a:rPr lang="th-TH" sz="4400" b="1" dirty="0" err="1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สถิตย์</a:t>
            </a:r>
            <a:r>
              <a:rPr lang="th-TH" sz="44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กุล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07504" y="4293096"/>
            <a:ext cx="8715375" cy="2232248"/>
          </a:xfrm>
        </p:spPr>
        <p:txBody>
          <a:bodyPr>
            <a:noAutofit/>
          </a:bodyPr>
          <a:lstStyle/>
          <a:p>
            <a:pPr algn="ctr" eaLnBrk="1" hangingPunct="1"/>
            <a:r>
              <a:rPr lang="th-TH" sz="40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บรรณาธิการ</a:t>
            </a:r>
            <a:endParaRPr lang="en-US" sz="40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 eaLnBrk="1" hangingPunct="1"/>
            <a:r>
              <a:rPr lang="th-TH" sz="40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วารสารวิจัยเพื่อการพัฒนาเชิงพื้นที่</a:t>
            </a:r>
            <a:endParaRPr lang="en-US" sz="40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 eaLnBrk="1" hangingPunct="1"/>
            <a:r>
              <a:rPr lang="en-US" sz="4000" b="1" dirty="0">
                <a:solidFill>
                  <a:schemeClr val="tx1"/>
                </a:solidFill>
                <a:latin typeface="TH SarabunPSK" pitchFamily="34" charset="-34"/>
                <a:cs typeface="TH SarabunPSK" pitchFamily="34" charset="-34"/>
              </a:rPr>
              <a:t>Thai Journal of Physics</a:t>
            </a:r>
            <a:endParaRPr lang="th-TH" sz="40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  <a:p>
            <a:pPr eaLnBrk="1" hangingPunct="1"/>
            <a:endParaRPr lang="th-TH" sz="3200" b="1" dirty="0">
              <a:solidFill>
                <a:schemeClr val="tx1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776503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C62699DF-D1CA-443A-80E2-C44549B490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611" y="776122"/>
            <a:ext cx="8229600" cy="1066800"/>
          </a:xfrm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Peer</a:t>
            </a:r>
            <a:r>
              <a:rPr lang="th-TH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จากเพื่อน สนับสนุนการตีพิมพ์ได้อย่างไร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79194A1C-B790-4306-9143-72DD157C6B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2204864"/>
            <a:ext cx="8829232" cy="3600400"/>
          </a:xfrm>
        </p:spPr>
        <p:txBody>
          <a:bodyPr>
            <a:normAutofit/>
          </a:bodyPr>
          <a:lstStyle/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ให้ความเห็นเชิงวิชาการ</a:t>
            </a:r>
          </a:p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แลกเปลี่ยนเทคนิคการเขียน </a:t>
            </a:r>
          </a:p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แชร์ข้อมูล ประสบการณ์การใช้ 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service</a:t>
            </a:r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และ ลู่ทาง </a:t>
            </a:r>
            <a:r>
              <a:rPr lang="en-US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submit</a:t>
            </a:r>
            <a:endParaRPr lang="th-TH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แลกต้นฉบับ อ่านตรวจ พิสูจน์อักษร กันได้ด้วย</a:t>
            </a:r>
          </a:p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หัวอกเดียวกัน ปรับทุกข์ เข้าใจ ให้กำลังใจ</a:t>
            </a:r>
            <a:endParaRPr lang="th-TH" sz="4000" b="1" strike="sngStrike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th-TH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D2E0B75A-08CE-4CFE-A55B-6E7466F34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5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55F34FB-93C2-497B-AD48-059DB47EB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04697"/>
            <a:ext cx="8229600" cy="1066800"/>
          </a:xfrm>
        </p:spPr>
        <p:txBody>
          <a:bodyPr>
            <a:normAutofit/>
          </a:bodyPr>
          <a:lstStyle/>
          <a:p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สายปฏิบัติการ ก็เป็น 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Peer </a:t>
            </a: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ของเราได้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D742D26-2313-4DA5-A01F-F4DC86A3B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176" y="1871497"/>
            <a:ext cx="8661648" cy="4325112"/>
          </a:xfrm>
        </p:spPr>
        <p:txBody>
          <a:bodyPr/>
          <a:lstStyle/>
          <a:p>
            <a:pPr marL="109728" indent="0" algn="ctr">
              <a:buNone/>
            </a:pP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ความเชี่ยวชาญ รอบรู้ เรื่อง </a:t>
            </a:r>
          </a:p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วารสาร ระบบสารสนเทศ สนับสนุนการสร้างผลงานวิชาการให้กับมหาวิทยาลัย</a:t>
            </a:r>
            <a:endParaRPr lang="en-US" sz="5400" b="1" dirty="0">
              <a:solidFill>
                <a:srgbClr val="FF00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dirty="0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FABAE382-EDD5-482A-8D7C-FBC4845F2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789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D742D26-2313-4DA5-A01F-F4DC86A3B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176" y="1124744"/>
            <a:ext cx="8661648" cy="5328592"/>
          </a:xfrm>
        </p:spPr>
        <p:txBody>
          <a:bodyPr>
            <a:normAutofit fontScale="92500"/>
          </a:bodyPr>
          <a:lstStyle/>
          <a:p>
            <a:pPr marL="109728" indent="0" algn="ctr">
              <a:buNone/>
            </a:pP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en-US" sz="5200" b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Foster</a:t>
            </a:r>
            <a:endParaRPr lang="en-US" sz="5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9728" indent="0" algn="ctr">
              <a:buNone/>
            </a:pPr>
            <a:r>
              <a:rPr lang="en-US" sz="5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Culture of Kindness</a:t>
            </a:r>
          </a:p>
          <a:p>
            <a:pPr marL="109728" indent="0" algn="ctr">
              <a:buNone/>
            </a:pPr>
            <a:endParaRPr lang="en-US" sz="5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9728" indent="0" algn="ctr">
              <a:buNone/>
            </a:pPr>
            <a:endParaRPr lang="en-US" sz="5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9728" indent="0" algn="ctr">
              <a:buNone/>
            </a:pPr>
            <a:endParaRPr lang="en-US" sz="5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09728" indent="0" algn="ctr">
              <a:buNone/>
            </a:pPr>
            <a:r>
              <a:rPr lang="en-US" sz="52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 Beyond the Call of Duty </a:t>
            </a:r>
            <a:endParaRPr lang="th-TH" sz="52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FABAE382-EDD5-482A-8D7C-FBC4845F2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171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03276F71-3351-47E7-830B-E57D9E632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22E5DA3-3EF5-4069-9D66-5983D0415805}"/>
              </a:ext>
            </a:extLst>
          </p:cNvPr>
          <p:cNvSpPr txBox="1">
            <a:spLocks/>
          </p:cNvSpPr>
          <p:nvPr/>
        </p:nvSpPr>
        <p:spPr>
          <a:xfrm>
            <a:off x="404589" y="1556792"/>
            <a:ext cx="8276456" cy="1470025"/>
          </a:xfrm>
          <a:prstGeom prst="rect">
            <a:avLst/>
          </a:prstGeom>
        </p:spPr>
        <p:txBody>
          <a:bodyPr vert="horz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th-TH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เครือข่ายสร้างพลังวิชาการให้ระบบมหาวิทยาลัย </a:t>
            </a:r>
          </a:p>
          <a:p>
            <a:pPr fontAlgn="auto">
              <a:spcAft>
                <a:spcPts val="0"/>
              </a:spcAft>
            </a:pP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Facebook: 24CoWritingSpace&amp;Time</a:t>
            </a:r>
            <a:br>
              <a:rPr lang="th-TH" sz="6000" dirty="0">
                <a:solidFill>
                  <a:srgbClr val="FF0000"/>
                </a:solidFill>
              </a:rPr>
            </a:br>
            <a:br>
              <a:rPr lang="th-TH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th-TH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รูปภาพ 7">
            <a:extLst>
              <a:ext uri="{FF2B5EF4-FFF2-40B4-BE49-F238E27FC236}">
                <a16:creationId xmlns:a16="http://schemas.microsoft.com/office/drawing/2014/main" id="{135D5A5D-CC75-4804-A0D9-C4985C42D4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618" y="2204864"/>
            <a:ext cx="6904292" cy="432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041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3BFE014-C455-4FEB-9132-B4CF04359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87" y="346353"/>
            <a:ext cx="8229600" cy="1066800"/>
          </a:xfrm>
        </p:spPr>
        <p:txBody>
          <a:bodyPr>
            <a:normAutofit/>
          </a:bodyPr>
          <a:lstStyle/>
          <a:p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ข้อดีของ 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Peer </a:t>
            </a: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ใน 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Facebook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FEABB61B-D638-4CD9-9156-C6C7CD04C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496" y="1396410"/>
            <a:ext cx="9108504" cy="5344958"/>
          </a:xfrm>
        </p:spPr>
        <p:txBody>
          <a:bodyPr>
            <a:noAutofit/>
          </a:bodyPr>
          <a:lstStyle/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ไม่ต้องเสียเวลาฟังบรรยาย สิ่งที่ทราบแล้ว หรือสิ่งที่ไม่เกี่ยวกับงานเรา</a:t>
            </a: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ข้อเขียน ชัดเจน กว่าคำพูด</a:t>
            </a: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การอ่าน แยกแยะ ได้มากกว่า การฟัง</a:t>
            </a: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ต่อยอด ลิงค์ข้อมูลเพิ่มเติม ได้ง่าย</a:t>
            </a: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อัพเดทข้อมูลได้ทันสมัย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กระบวนการติดตามความก้าวหน้าได้ต่อเนื่อง</a:t>
            </a: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สงสัย หรือ ติดขัดตรงไหน เมื่อใด ถามได้ตลอด</a:t>
            </a: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เป็น </a:t>
            </a:r>
            <a:r>
              <a:rPr lang="en-US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Customized support, Wisdom of the crowd </a:t>
            </a:r>
            <a:endParaRPr lang="th-TH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ไม่มีค่าใช้จ่าย</a:t>
            </a:r>
            <a:endParaRPr lang="en-US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69B61789-51BF-4B5D-B0C2-ED34E9BC1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591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3BFE014-C455-4FEB-9132-B4CF04359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องค์สาม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FEABB61B-D638-4CD9-9156-C6C7CD04C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Inspiration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Information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Solution</a:t>
            </a: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69B61789-51BF-4B5D-B0C2-ED34E9BC1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31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37" y="825649"/>
            <a:ext cx="8229600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th-TH" sz="4000" b="1" dirty="0">
                <a:solidFill>
                  <a:srgbClr val="7030A0"/>
                </a:solidFill>
              </a:rPr>
              <a:t>ทำไม อาจารย์มหาวิทยาลัย ต้องเผยแพร่บทความในวารสารนานาชาติ</a:t>
            </a:r>
            <a:r>
              <a:rPr lang="en-US" sz="4000" b="1" dirty="0">
                <a:solidFill>
                  <a:srgbClr val="7030A0"/>
                </a:solidFill>
              </a:rPr>
              <a:t>?</a:t>
            </a:r>
            <a:br>
              <a:rPr lang="th-TH" dirty="0"/>
            </a:b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989138"/>
            <a:ext cx="8766175" cy="48244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>
                <a:solidFill>
                  <a:srgbClr val="00B050"/>
                </a:solidFill>
              </a:rPr>
              <a:t>เครดิตผลงาน รางวัล ตำแหน่งวิชาการ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>
                <a:solidFill>
                  <a:srgbClr val="00B050"/>
                </a:solidFill>
              </a:rPr>
              <a:t>เป็น ตัวเงินตัวทองของ หลักสูตร 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h-TH" b="1" dirty="0">
                <a:solidFill>
                  <a:srgbClr val="00B050"/>
                </a:solidFill>
              </a:rPr>
              <a:t>คณะ มหาวิทยาลัย และ หน่วยงานให้ทุน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>
                <a:solidFill>
                  <a:srgbClr val="00B050"/>
                </a:solidFill>
              </a:rPr>
              <a:t>นำปัญญา องค์ความรู้ไทย ให้เป็นที่ยอมรับในระดับสากล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>
                <a:solidFill>
                  <a:srgbClr val="00B050"/>
                </a:solidFill>
              </a:rPr>
              <a:t>ขยายโลกวิชาการของเราให้กว้าง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>
                <a:solidFill>
                  <a:srgbClr val="00B050"/>
                </a:solidFill>
              </a:rPr>
              <a:t>ออกแบบโจทย์ และเลือกหัวข้อวิจัยต่อไป ได้คมขึ้น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h-TH" b="1" dirty="0">
                <a:solidFill>
                  <a:srgbClr val="00B050"/>
                </a:solidFill>
              </a:rPr>
              <a:t>คืนความสุข…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h-TH" sz="2600" b="1" dirty="0">
                <a:solidFill>
                  <a:srgbClr val="7030A0"/>
                </a:solidFill>
              </a:rPr>
              <a:t>หากมาถึงข้อสุดท้ายจะพบหัวใจ ข้อแรกจะกลายเป็นเพียงผลพลอยได้</a:t>
            </a:r>
          </a:p>
        </p:txBody>
      </p:sp>
      <p:pic>
        <p:nvPicPr>
          <p:cNvPr id="14340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838200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3366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55F34FB-93C2-497B-AD48-059DB47EB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04697"/>
            <a:ext cx="8229600" cy="1066800"/>
          </a:xfrm>
        </p:spPr>
        <p:txBody>
          <a:bodyPr>
            <a:normAutofit/>
          </a:bodyPr>
          <a:lstStyle/>
          <a:p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เป้าหมายร่วม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D742D26-2313-4DA5-A01F-F4DC86A3B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48383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พัฒนาต้นฉบับ </a:t>
            </a:r>
          </a:p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ให้สามารถ 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submit </a:t>
            </a: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ไปวารสารได้ 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endParaRPr lang="en-US" sz="4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ภายใน วันที่ 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28 </a:t>
            </a: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กรกฎาคม 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FABAE382-EDD5-482A-8D7C-FBC4845F2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617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55F34FB-93C2-497B-AD48-059DB47EB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04697"/>
            <a:ext cx="8229600" cy="1066800"/>
          </a:xfrm>
        </p:spPr>
        <p:txBody>
          <a:bodyPr>
            <a:normAutofit/>
          </a:bodyPr>
          <a:lstStyle/>
          <a:p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เป้าหมาย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หลังวันที่ 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28 </a:t>
            </a: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กรกฎาคม 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D742D26-2313-4DA5-A01F-F4DC86A3B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ร่วมสร้างพลังวิชาการ</a:t>
            </a:r>
          </a:p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ในระบบมหาวิทยาลัย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FABAE382-EDD5-482A-8D7C-FBC4845F2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68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55F34FB-93C2-497B-AD48-059DB47EB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04697"/>
            <a:ext cx="8229600" cy="1066800"/>
          </a:xfrm>
        </p:spPr>
        <p:txBody>
          <a:bodyPr>
            <a:normAutofit/>
          </a:bodyPr>
          <a:lstStyle/>
          <a:p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ความเชื่อเดิม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D742D26-2313-4DA5-A01F-F4DC86A3B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325112"/>
          </a:xfrm>
        </p:spPr>
        <p:txBody>
          <a:bodyPr/>
          <a:lstStyle/>
          <a:p>
            <a:pPr marL="109728" indent="0" algn="ctr">
              <a:buNone/>
            </a:pP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การตีพิมพ์ในวารสารวิจัย</a:t>
            </a:r>
          </a:p>
          <a:p>
            <a:pPr marL="109728" indent="0" algn="ctr">
              <a:buNone/>
            </a:pP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เป็นความสามารถเฉพาะตัว </a:t>
            </a:r>
          </a:p>
          <a:p>
            <a:pPr marL="109728" indent="0" algn="ctr">
              <a:buNone/>
            </a:pP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เป็นเรื่องของส่วนบุคคล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FABAE382-EDD5-482A-8D7C-FBC4845F2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01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55F34FB-93C2-497B-AD48-059DB47EB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04697"/>
            <a:ext cx="8229600" cy="1066800"/>
          </a:xfrm>
        </p:spPr>
        <p:txBody>
          <a:bodyPr>
            <a:normAutofit/>
          </a:bodyPr>
          <a:lstStyle/>
          <a:p>
            <a:r>
              <a:rPr lang="th-TH" sz="48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ความเชื่อเดิม</a:t>
            </a:r>
            <a:r>
              <a:rPr lang="en-US" sz="4800" b="1" dirty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D742D26-2313-4DA5-A01F-F4DC86A3B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การสนับสนุนการตีพิมพ์ มาจาก </a:t>
            </a:r>
          </a:p>
          <a:p>
            <a:pPr marL="109728" indent="0" algn="ctr">
              <a:buNone/>
            </a:pP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ผู้บริหาร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-</a:t>
            </a: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ผู้ทรงคุณวุฒิ</a:t>
            </a:r>
          </a:p>
          <a:p>
            <a:pPr marL="109728" indent="0" algn="ctr">
              <a:buNone/>
            </a:pP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นักศึกษาผู้ช่วยวิจัย</a:t>
            </a:r>
            <a:r>
              <a:rPr lang="en-US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-</a:t>
            </a:r>
            <a:r>
              <a:rPr lang="th-TH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ครอบครัว </a:t>
            </a: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FABAE382-EDD5-482A-8D7C-FBC4845F2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99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24EFCE37-CDB5-4080-A030-AD47E7ED0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43737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th-TH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อะไร คือการเปลี่ยน เพื่อนเป็น 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Peer</a:t>
            </a:r>
            <a:r>
              <a:rPr lang="th-TH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?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70EAB3D-6A28-49CC-B597-D0F9FB5B66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482" y="1772729"/>
            <a:ext cx="8856984" cy="4400489"/>
          </a:xfrm>
        </p:spPr>
        <p:txBody>
          <a:bodyPr>
            <a:noAutofit/>
          </a:bodyPr>
          <a:lstStyle/>
          <a:p>
            <a:pPr marL="109728" indent="0" algn="ctr">
              <a:buNone/>
            </a:pP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การสนับสนุนการตีพิมพ์ มาจาก </a:t>
            </a:r>
          </a:p>
          <a:p>
            <a:pPr marL="109728" indent="0" algn="ctr">
              <a:buNone/>
            </a:pP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เพื่อนอาจารย์ในภาควิชา คณะ </a:t>
            </a:r>
          </a:p>
          <a:p>
            <a:pPr marL="109728" indent="0" algn="ctr">
              <a:buNone/>
            </a:pP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มหาวิทยาลัย (และ ต่างมหาวิทยาลัย)</a:t>
            </a:r>
          </a:p>
          <a:p>
            <a:pPr marL="109728" indent="0" algn="ctr">
              <a:buNone/>
            </a:pPr>
            <a:endParaRPr lang="th-TH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อาจารย์ท่านอื่น ไม่ใช่แค่เป็น </a:t>
            </a:r>
          </a:p>
          <a:p>
            <a:pPr marL="109728" indent="0" algn="ctr">
              <a:buNone/>
            </a:pP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เพื่อนในภาค เพื่อนกินข้าว เพื่อนเม้า</a:t>
            </a:r>
            <a:r>
              <a:rPr lang="th-TH" sz="4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ท์</a:t>
            </a: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เท่านั้น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แต่เป็น </a:t>
            </a:r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Peer</a:t>
            </a:r>
            <a:endParaRPr lang="th-TH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01821F1D-8F20-4C38-980A-31D7D25A9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24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C62699DF-D1CA-443A-80E2-C44549B49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Peer</a:t>
            </a:r>
            <a:r>
              <a:rPr lang="th-TH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จากเพื่อน สนับสนุนการตีพิมพ์ได้อย่างไร</a:t>
            </a:r>
            <a:endParaRPr lang="en-US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79194A1C-B790-4306-9143-72DD157C6B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sz="4000" b="1" strike="sngStrike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ต้องช่วยกันสร้างสิ่งที่ หลุดพ้น จากวังวนเดิม</a:t>
            </a:r>
          </a:p>
          <a:p>
            <a:r>
              <a:rPr lang="th-TH" sz="4000" b="1" strike="sngStrike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นักวิชาการ ทำงาน วิชาการ ได้ดีที่สุด</a:t>
            </a:r>
          </a:p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หัวอกเดียวกัน เข้าใจ ให้กำลังใจ</a:t>
            </a:r>
            <a:endParaRPr lang="th-TH" sz="4000" b="1" strike="sngStrike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40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สร้างพลังวิชาการให้กับมหาวิทยาลัยได้อย่างยั่งยืน</a:t>
            </a: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D2E0B75A-08CE-4CFE-A55B-6E7466F34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4919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D742D26-2313-4DA5-A01F-F4DC86A3B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000" y="2209800"/>
            <a:ext cx="9001000" cy="4325112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สร้างบรรยากาศวิชาการ</a:t>
            </a:r>
            <a:r>
              <a:rPr lang="en-US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  <a:p>
            <a:pPr marL="109728" indent="0" algn="ctr">
              <a:buNone/>
            </a:pPr>
            <a:endParaRPr lang="en-US" sz="54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สร้างพลังวิชาการ</a:t>
            </a:r>
          </a:p>
          <a:p>
            <a:pPr marL="109728" indent="0" algn="ctr">
              <a:buNone/>
            </a:pPr>
            <a:r>
              <a:rPr lang="th-TH" sz="54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ให้กับมหาวิทยาลัยได้อย่างยั่งยืน</a:t>
            </a:r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FABAE382-EDD5-482A-8D7C-FBC4845F2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ชื่อเรื่อง 1">
            <a:extLst>
              <a:ext uri="{FF2B5EF4-FFF2-40B4-BE49-F238E27FC236}">
                <a16:creationId xmlns:a16="http://schemas.microsoft.com/office/drawing/2014/main" id="{2B229B15-3668-4829-86D6-5B3E2F26B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>
            <a:normAutofit/>
          </a:bodyPr>
          <a:lstStyle/>
          <a:p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ผลจากการเปลี่ยน เพื่อน เป็น 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Peer</a:t>
            </a:r>
          </a:p>
        </p:txBody>
      </p:sp>
    </p:spTree>
    <p:extLst>
      <p:ext uri="{BB962C8B-B14F-4D97-AF65-F5344CB8AC3E}">
        <p14:creationId xmlns:p14="http://schemas.microsoft.com/office/powerpoint/2010/main" val="4032317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>
            <a:extLst>
              <a:ext uri="{FF2B5EF4-FFF2-40B4-BE49-F238E27FC236}">
                <a16:creationId xmlns:a16="http://schemas.microsoft.com/office/drawing/2014/main" id="{655F34FB-93C2-497B-AD48-059DB47EB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04697"/>
            <a:ext cx="8229600" cy="1066800"/>
          </a:xfrm>
        </p:spPr>
        <p:txBody>
          <a:bodyPr>
            <a:normAutofit/>
          </a:bodyPr>
          <a:lstStyle/>
          <a:p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ความเชื่อใหม่</a:t>
            </a:r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</a:p>
        </p:txBody>
      </p:sp>
      <p:sp>
        <p:nvSpPr>
          <p:cNvPr id="3" name="ตัวแทนเนื้อหา 2">
            <a:extLst>
              <a:ext uri="{FF2B5EF4-FFF2-40B4-BE49-F238E27FC236}">
                <a16:creationId xmlns:a16="http://schemas.microsoft.com/office/drawing/2014/main" id="{DD742D26-2313-4DA5-A01F-F4DC86A3B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176" y="2237257"/>
            <a:ext cx="8661648" cy="3645735"/>
          </a:xfrm>
        </p:spPr>
        <p:txBody>
          <a:bodyPr/>
          <a:lstStyle/>
          <a:p>
            <a:pPr marL="109728" indent="0" algn="ctr">
              <a:buNone/>
            </a:pPr>
            <a:endParaRPr lang="en-US" sz="40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การตีพิมพ์ไม่ใช่ความสามารถเฉพาะตัว </a:t>
            </a:r>
          </a:p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เลียนแบบได้จากการชวนกันอ่านวารสาร </a:t>
            </a:r>
          </a:p>
          <a:p>
            <a:pPr marL="109728" indent="0" algn="ctr">
              <a:buNone/>
            </a:pPr>
            <a:r>
              <a:rPr lang="th-TH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แชร์ข้อมูลและเคล็ดได้ระหว่างกัลยาณมิตร </a:t>
            </a:r>
            <a:endParaRPr lang="en-US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endParaRPr lang="en-US" dirty="0"/>
          </a:p>
        </p:txBody>
      </p:sp>
      <p:sp>
        <p:nvSpPr>
          <p:cNvPr id="4" name="ตัวแทนหมายเลขสไลด์ 3">
            <a:extLst>
              <a:ext uri="{FF2B5EF4-FFF2-40B4-BE49-F238E27FC236}">
                <a16:creationId xmlns:a16="http://schemas.microsoft.com/office/drawing/2014/main" id="{FABAE382-EDD5-482A-8D7C-FBC4845F2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FB7EC-6399-4CA3-BFDB-880AA33D41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055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ตัวอักษรวิ่ง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2091</TotalTime>
  <Words>464</Words>
  <Application>Microsoft Office PowerPoint</Application>
  <PresentationFormat>นำเสนอทางหน้าจอ (4:3)</PresentationFormat>
  <Paragraphs>109</Paragraphs>
  <Slides>16</Slides>
  <Notes>0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7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16</vt:i4>
      </vt:variant>
    </vt:vector>
  </HeadingPairs>
  <TitlesOfParts>
    <vt:vector size="24" baseType="lpstr">
      <vt:lpstr>Arial</vt:lpstr>
      <vt:lpstr>Calibri</vt:lpstr>
      <vt:lpstr>Georgia</vt:lpstr>
      <vt:lpstr>Tahoma</vt:lpstr>
      <vt:lpstr>TH SarabunPSK</vt:lpstr>
      <vt:lpstr>Trebuchet MS</vt:lpstr>
      <vt:lpstr>Wingdings 2</vt:lpstr>
      <vt:lpstr>Urban</vt:lpstr>
      <vt:lpstr>เปลี่ยนเพื่อนเป็น Peer  เสริมสร้างพลังวิชาการในระบบมหาวิทยาลัย</vt:lpstr>
      <vt:lpstr>เป้าหมายร่วม</vt:lpstr>
      <vt:lpstr>เป้าหมาย หลังวันที่ 28 กรกฎาคม  </vt:lpstr>
      <vt:lpstr>ความเชื่อเดิม </vt:lpstr>
      <vt:lpstr>ความเชื่อเดิม </vt:lpstr>
      <vt:lpstr>อะไร คือการเปลี่ยน เพื่อนเป็น Peer ?</vt:lpstr>
      <vt:lpstr>Peer จากเพื่อน สนับสนุนการตีพิมพ์ได้อย่างไร</vt:lpstr>
      <vt:lpstr>ผลจากการเปลี่ยน เพื่อน เป็น Peer</vt:lpstr>
      <vt:lpstr>ความเชื่อใหม่ </vt:lpstr>
      <vt:lpstr>Peer จากเพื่อน สนับสนุนการตีพิมพ์ได้อย่างไร</vt:lpstr>
      <vt:lpstr>สายปฏิบัติการ ก็เป็น Peer ของเราได้ </vt:lpstr>
      <vt:lpstr>งานนำเสนอ PowerPoint</vt:lpstr>
      <vt:lpstr>งานนำเสนอ PowerPoint</vt:lpstr>
      <vt:lpstr>ข้อดีของ Peer ใน Facebook</vt:lpstr>
      <vt:lpstr>องค์สาม</vt:lpstr>
      <vt:lpstr>ทำไม อาจารย์มหาวิทยาลัย ต้องเผยแพร่บทความในวารสารนานาชาติ?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วิชาฟิสิกส์ภาคเครื่องมือ</dc:title>
  <dc:creator>TOSHIBA</dc:creator>
  <cp:lastModifiedBy>DELL</cp:lastModifiedBy>
  <cp:revision>227</cp:revision>
  <dcterms:created xsi:type="dcterms:W3CDTF">2011-05-23T06:58:18Z</dcterms:created>
  <dcterms:modified xsi:type="dcterms:W3CDTF">2020-07-26T10:25:04Z</dcterms:modified>
</cp:coreProperties>
</file>