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6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B6E350A-5C54-4D92-ACF5-BCC12ED38A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2050" y="1380068"/>
            <a:ext cx="11029950" cy="26161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 Black" panose="020B0A04020102020204" pitchFamily="34" charset="0"/>
              </a:rPr>
              <a:t>Conquering </a:t>
            </a:r>
            <a:r>
              <a:rPr lang="en-US" dirty="0" err="1">
                <a:solidFill>
                  <a:srgbClr val="FF0000"/>
                </a:solidFill>
                <a:latin typeface="Arial Black" panose="020B0A04020102020204" pitchFamily="34" charset="0"/>
              </a:rPr>
              <a:t>RoadBlocks</a:t>
            </a:r>
            <a:br>
              <a:rPr lang="en-US" dirty="0"/>
            </a:br>
            <a:endParaRPr lang="en-US" dirty="0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24414B3B-3222-4DAC-BD9E-EF31B7117A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1602" y="3996267"/>
            <a:ext cx="6987645" cy="2395008"/>
          </a:xfrm>
        </p:spPr>
        <p:txBody>
          <a:bodyPr>
            <a:normAutofit lnSpcReduction="10000"/>
          </a:bodyPr>
          <a:lstStyle/>
          <a:p>
            <a:r>
              <a:rPr lang="th-TH" sz="4300" b="1" dirty="0" err="1">
                <a:solidFill>
                  <a:schemeClr val="accent1">
                    <a:lumMod val="75000"/>
                  </a:schemeClr>
                </a:solidFill>
              </a:rPr>
              <a:t>รศ</a:t>
            </a:r>
            <a:r>
              <a:rPr lang="th-TH" sz="4300" b="1" dirty="0">
                <a:solidFill>
                  <a:schemeClr val="accent1">
                    <a:lumMod val="75000"/>
                  </a:schemeClr>
                </a:solidFill>
              </a:rPr>
              <a:t> ดร ชิตณรงค์ ศิริ</a:t>
            </a:r>
            <a:r>
              <a:rPr lang="th-TH" sz="4300" b="1" dirty="0" err="1">
                <a:solidFill>
                  <a:schemeClr val="accent1">
                    <a:lumMod val="75000"/>
                  </a:schemeClr>
                </a:solidFill>
              </a:rPr>
              <a:t>สถิตย์</a:t>
            </a:r>
            <a:r>
              <a:rPr lang="th-TH" sz="4300" b="1" dirty="0">
                <a:solidFill>
                  <a:schemeClr val="accent1">
                    <a:lumMod val="75000"/>
                  </a:schemeClr>
                </a:solidFill>
              </a:rPr>
              <a:t>กุล</a:t>
            </a:r>
          </a:p>
          <a:p>
            <a:r>
              <a:rPr lang="th-TH" sz="4300" b="1" dirty="0">
                <a:solidFill>
                  <a:schemeClr val="accent1">
                    <a:lumMod val="75000"/>
                  </a:schemeClr>
                </a:solidFill>
              </a:rPr>
              <a:t>บรรณาธิการวารสารฟิสิกส์ไทย</a:t>
            </a:r>
          </a:p>
          <a:p>
            <a:r>
              <a:rPr lang="th-TH" sz="4300" b="1" dirty="0">
                <a:solidFill>
                  <a:schemeClr val="accent1">
                    <a:lumMod val="75000"/>
                  </a:schemeClr>
                </a:solidFill>
              </a:rPr>
              <a:t>บรรณาธิการวารสารวิจัยเพื่อการพัฒนาเชิงพื้นที่</a:t>
            </a:r>
            <a:endParaRPr lang="en-US" sz="43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69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D9CDD9-473C-43AC-B59B-AB4E577EE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936" y="9525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no. 5:</a:t>
            </a:r>
            <a:b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</a:b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Time Constraint</a:t>
            </a:r>
            <a:endParaRPr lang="en-US" sz="4400" dirty="0"/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1115493D-BDAF-4EAA-93D5-A4A2E661D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8725" y="2105024"/>
            <a:ext cx="10887075" cy="4581526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ภารกิจ</a:t>
            </a:r>
            <a:r>
              <a:rPr lang="th-TH" sz="4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อื่นๆ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ทำให้หาเวลาเขียนได้ยาก</a:t>
            </a:r>
          </a:p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ถ้ามีช่วงเวลาสั้นๆ ให้ทำ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Flash Write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ถ้ามีถึง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24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ชั่วโมงให้ทำ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24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ก่อนถึงเวลาต้องไปทำอย่างอื่น ยังไงก็ต้องปิดจ๊อบ ส่งให้ได้ 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      ให้นึกว่า ถ้าไม่ส่ง คงไม่ได้เขียนต่อ (ถูกผลัดไป</a:t>
            </a:r>
            <a:r>
              <a:rPr lang="th-TH" sz="4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เรื่อยๆ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      แต่ ถ้าส่งไปก่อน ได้เขียนอีกแน่ (ในรอบแก้ไข) 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33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2B3D70D-CD29-466A-8D1E-08D9E4AA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123" y="304800"/>
            <a:ext cx="10402889" cy="171449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Ultimate </a:t>
            </a:r>
            <a:r>
              <a:rPr lang="en-US" sz="44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: </a:t>
            </a:r>
            <a:b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</a:b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The Writer’s Block</a:t>
            </a:r>
            <a:endParaRPr lang="en-US" sz="4400" dirty="0"/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246FA37E-FF3A-4C60-B797-5B3ADCC45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2704" y="2228849"/>
            <a:ext cx="10753726" cy="3962400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ผลกองอยู่ข้างหน้า เวลาก็มี แต่นั่งอยู่ทั้งวัน ดันเขียนอะไรไม่ได้ </a:t>
            </a:r>
          </a:p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ก่อน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sinking feeling creep in</a:t>
            </a:r>
            <a:r>
              <a:rPr lang="th-TH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ให้ปรับกลยุทธ์การเขียน 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เช่น หันมาเขียนตามสตอรีบอร์ด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หรือ เอาเวลามาทำ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reference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ไปพลางๆ </a:t>
            </a:r>
          </a:p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วิธีป้องกัน คือ การกำหนด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และวางแผนการเขียน ที่เหมาะสมกับงานที่นำเสนอ 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F16977-E672-4411-938B-55FB8AD2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6000" b="1" dirty="0">
                <a:solidFill>
                  <a:srgbClr val="0070C0"/>
                </a:solidFill>
                <a:cs typeface="+mn-cs"/>
              </a:rPr>
              <a:t>ตั้งเป้าหมายแล้ว ต้องสำเร็จ ส่งตีพิมพ์ให้ได้ </a:t>
            </a:r>
            <a:br>
              <a:rPr lang="th-TH" sz="6000" b="1" dirty="0">
                <a:solidFill>
                  <a:srgbClr val="0070C0"/>
                </a:solidFill>
                <a:cs typeface="+mn-cs"/>
              </a:rPr>
            </a:br>
            <a:r>
              <a:rPr lang="th-TH" sz="6000" b="1" dirty="0">
                <a:solidFill>
                  <a:srgbClr val="0070C0"/>
                </a:solidFill>
                <a:cs typeface="+mn-cs"/>
              </a:rPr>
              <a:t>ไม่ต้องมีคำว่า ถ้า... หรือ ว่าจะ...</a:t>
            </a:r>
            <a:endParaRPr lang="en-US" sz="6000" b="1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5C75B9-5F4B-4A24-AA06-F342619F4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5" y="2828925"/>
            <a:ext cx="10018713" cy="3343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h-TH" sz="8000" b="1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ให้มันจบ ที่ระบบ </a:t>
            </a:r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submission</a:t>
            </a:r>
          </a:p>
        </p:txBody>
      </p:sp>
    </p:spTree>
    <p:extLst>
      <p:ext uri="{BB962C8B-B14F-4D97-AF65-F5344CB8AC3E}">
        <p14:creationId xmlns:p14="http://schemas.microsoft.com/office/powerpoint/2010/main" val="1609325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3F16977-E672-4411-938B-55FB8AD2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>
                <a:solidFill>
                  <a:srgbClr val="0070C0"/>
                </a:solidFill>
                <a:cs typeface="+mn-cs"/>
              </a:rPr>
              <a:t>สิ่งที่ต้องรับมือให้ได้ เพื่อสู่เป้าหมายการตีพิมพ์ </a:t>
            </a:r>
            <a:endParaRPr lang="en-US" sz="6600" b="1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5C75B9-5F4B-4A24-AA06-F342619F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Diversions &amp; Detours</a:t>
            </a:r>
            <a:endParaRPr lang="th-TH" sz="4800" dirty="0">
              <a:solidFill>
                <a:srgbClr val="FF0000"/>
              </a:solidFill>
              <a:latin typeface="Arial Black" panose="020B0A04020102020204" pitchFamily="34" charset="0"/>
              <a:ea typeface="AR ADGothicJP Medium" panose="020B0609000000000000" pitchFamily="49" charset="-128"/>
            </a:endParaRPr>
          </a:p>
          <a:p>
            <a:r>
              <a:rPr lang="en-US" sz="48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Pitfalls</a:t>
            </a:r>
          </a:p>
          <a:p>
            <a:r>
              <a:rPr lang="en-US" sz="48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RoadBlocks</a:t>
            </a:r>
            <a:endParaRPr lang="en-US" sz="4800" dirty="0">
              <a:solidFill>
                <a:srgbClr val="FF0000"/>
              </a:solidFill>
              <a:latin typeface="Arial Black" panose="020B0A04020102020204" pitchFamily="34" charset="0"/>
              <a:ea typeface="AR ADGothicJP Medium" panose="020B06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360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05181C5-A155-4622-8ED2-D6EA3F830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186" y="66675"/>
            <a:ext cx="10018713" cy="1752599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Diversion &amp; Detours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F6C4A08-F496-4598-9BB7-CDA2D2C2F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5" y="1819274"/>
            <a:ext cx="10018713" cy="4371976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</a:rPr>
              <a:t>เป็นสิ่งเบี่ยงเบนความสนใจ หรือ ภารกิจอื่นที่ต้องทำ จนเบียดเวลาการเขียนบทความ</a:t>
            </a:r>
            <a:endParaRPr lang="en-US" sz="4400" b="1" dirty="0">
              <a:solidFill>
                <a:srgbClr val="0070C0"/>
              </a:solidFill>
            </a:endParaRPr>
          </a:p>
          <a:p>
            <a:r>
              <a:rPr lang="th-TH" sz="4400" b="1" dirty="0">
                <a:solidFill>
                  <a:srgbClr val="0070C0"/>
                </a:solidFill>
              </a:rPr>
              <a:t>ช่วงที่ไม่ได้เขียน อย่างน้อยให้ตามวารสาร อ่านบทความชาวบ้าน 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</a:rPr>
              <a:t>	สะสมความกระหายในการเขียนและตีพิมพ์</a:t>
            </a:r>
          </a:p>
          <a:p>
            <a:r>
              <a:rPr lang="th-TH" sz="4400" b="1" dirty="0">
                <a:solidFill>
                  <a:srgbClr val="0070C0"/>
                </a:solidFill>
              </a:rPr>
              <a:t>ถ้าเป็นไปได้ ปรับงานเหล่านั้นกลายเป็นบทความ ไม่ใช่เส้นทางเบี่ยงอีกต่อไป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65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8E94E8A-9813-463E-914C-37A289CF0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81000"/>
            <a:ext cx="10018713" cy="1666875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Pitfalls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228CE4CC-1C06-494B-B2C4-6B05B9E3F3BE}"/>
              </a:ext>
            </a:extLst>
          </p:cNvPr>
          <p:cNvSpPr txBox="1">
            <a:spLocks/>
          </p:cNvSpPr>
          <p:nvPr/>
        </p:nvSpPr>
        <p:spPr>
          <a:xfrm>
            <a:off x="1484311" y="1952624"/>
            <a:ext cx="10583865" cy="396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th-TH" sz="4400" b="1" dirty="0">
                <a:solidFill>
                  <a:srgbClr val="0070C0"/>
                </a:solidFill>
              </a:rPr>
              <a:t>ออกเดินแล้ว อย่าพลาดตกหลุมง่ายๆ</a:t>
            </a:r>
          </a:p>
          <a:p>
            <a:r>
              <a:rPr lang="th-TH" sz="4400" b="1" dirty="0">
                <a:solidFill>
                  <a:srgbClr val="0070C0"/>
                </a:solidFill>
              </a:rPr>
              <a:t>ทราบแนวทางปฏิบัติ นำเสนอและ การเขียนบทความที่เป็นสากล </a:t>
            </a:r>
          </a:p>
          <a:p>
            <a:r>
              <a:rPr lang="th-TH" sz="4400" b="1" dirty="0">
                <a:solidFill>
                  <a:srgbClr val="0070C0"/>
                </a:solidFill>
              </a:rPr>
              <a:t>หาก จัดทำต้นฉบับไม่ถูกรูปแบบ ข้อมูลวางมั่วไร้รูปแบบ 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</a:rPr>
              <a:t>	ไม่รู้ธรรมเนียมการส่ง ถูกมิจฉาชีพหลอก ทำผิดจริยธรรมการเผยแพร่ </a:t>
            </a:r>
          </a:p>
          <a:p>
            <a:pPr marL="0" indent="0">
              <a:buNone/>
            </a:pPr>
            <a:r>
              <a:rPr lang="th-TH" sz="4400" b="1" dirty="0">
                <a:solidFill>
                  <a:srgbClr val="0070C0"/>
                </a:solidFill>
              </a:rPr>
              <a:t>	จะอยู่ในหลุม หมดโอกาสไปข้างหน้า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62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DC84E4-F1A3-4A0C-89F0-52FEC1FF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7186" y="1066800"/>
            <a:ext cx="10018713" cy="418147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h-TH" sz="7200" b="1" dirty="0">
                <a:solidFill>
                  <a:srgbClr val="0070C0"/>
                </a:solidFill>
                <a:cs typeface="+mn-cs"/>
              </a:rPr>
              <a:t>ทางตรง และ ไม่ลงหลุมแล้ว </a:t>
            </a:r>
            <a:br>
              <a:rPr lang="en-US" sz="7200" b="1" dirty="0">
                <a:solidFill>
                  <a:srgbClr val="0070C0"/>
                </a:solidFill>
                <a:cs typeface="+mn-cs"/>
              </a:rPr>
            </a:br>
            <a:r>
              <a:rPr lang="th-TH" sz="7200" b="1" dirty="0">
                <a:solidFill>
                  <a:srgbClr val="0070C0"/>
                </a:solidFill>
                <a:cs typeface="+mn-cs"/>
              </a:rPr>
              <a:t>กลับต้องเจอ</a:t>
            </a:r>
            <a:br>
              <a:rPr lang="th-TH" sz="7200" b="1" dirty="0">
                <a:solidFill>
                  <a:srgbClr val="0070C0"/>
                </a:solidFill>
                <a:cs typeface="+mn-cs"/>
              </a:rPr>
            </a:br>
            <a:r>
              <a:rPr lang="en-US" sz="60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RoadBlocks</a:t>
            </a:r>
            <a:r>
              <a:rPr lang="th-TH" sz="60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</a:t>
            </a:r>
            <a:r>
              <a:rPr lang="en-US" sz="60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!!</a:t>
            </a:r>
            <a:br>
              <a:rPr lang="en-US" sz="60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</a:br>
            <a:r>
              <a:rPr lang="th-TH" sz="6000" b="1" dirty="0">
                <a:solidFill>
                  <a:srgbClr val="0070C0"/>
                </a:solidFill>
              </a:rPr>
              <a:t> 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34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63D1D19-D2EA-4C47-B323-D2C145B60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836" y="247650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no.1:</a:t>
            </a: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</a:t>
            </a:r>
            <a:br>
              <a:rPr lang="th-TH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</a:b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Language Barrier</a:t>
            </a:r>
            <a:endParaRPr lang="en-US" sz="4400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42AA8F6A-4C9E-434F-A8C7-D73D77833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636" y="2143124"/>
            <a:ext cx="10583865" cy="3962400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</a:rPr>
              <a:t>หากไม่ได้อ่าน</a:t>
            </a:r>
            <a:r>
              <a:rPr lang="en-US" sz="4400" b="1" dirty="0">
                <a:solidFill>
                  <a:srgbClr val="0070C0"/>
                </a:solidFill>
              </a:rPr>
              <a:t>-</a:t>
            </a:r>
            <a:r>
              <a:rPr lang="th-TH" sz="4400" b="1" dirty="0">
                <a:solidFill>
                  <a:srgbClr val="0070C0"/>
                </a:solidFill>
              </a:rPr>
              <a:t>เขียนบทความ</a:t>
            </a:r>
            <a:r>
              <a:rPr lang="th-TH" sz="4400" b="1" dirty="0" err="1">
                <a:solidFill>
                  <a:srgbClr val="0070C0"/>
                </a:solidFill>
              </a:rPr>
              <a:t>บ่อยๆ</a:t>
            </a:r>
            <a:r>
              <a:rPr lang="th-TH" sz="4400" b="1" dirty="0">
                <a:solidFill>
                  <a:srgbClr val="0070C0"/>
                </a:solidFill>
              </a:rPr>
              <a:t> มักติดขัดเรื่องภาษา</a:t>
            </a:r>
          </a:p>
          <a:p>
            <a:r>
              <a:rPr lang="th-TH" sz="4400" b="1" dirty="0">
                <a:solidFill>
                  <a:srgbClr val="0070C0"/>
                </a:solidFill>
              </a:rPr>
              <a:t>วิธีการข้ามกำแพงภาษา ที่ดีคือ การเขียนเป็นภาษาอังกฤษเอง แล้วส่งตรวจภาษา</a:t>
            </a:r>
          </a:p>
          <a:p>
            <a:r>
              <a:rPr lang="th-TH" sz="4400" b="1" dirty="0">
                <a:solidFill>
                  <a:srgbClr val="0070C0"/>
                </a:solidFill>
              </a:rPr>
              <a:t>แต่ถ้าทำไม่ได้ ทางเลือกต่อไป คือ ทำบทความเป็นภาษาไทยก่อน แล้วส่งแปลภาษา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1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163769-7647-48EE-A419-DF8F1F0F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260" y="319087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no. 2:</a:t>
            </a:r>
            <a:b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</a:b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Journal Standard</a:t>
            </a:r>
            <a:endParaRPr lang="en-US" sz="4400" dirty="0"/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6AF66BE8-A98A-4DDF-AD0F-830EA3D0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6685" y="2162175"/>
            <a:ext cx="10583865" cy="4376738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</a:rPr>
              <a:t>การประเมินงานที่เราเขียนเอง จะช่วยให้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match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กับ วารสาร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level</a:t>
            </a:r>
            <a:r>
              <a:rPr lang="th-TH" sz="3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ที่เหมาะสม มาตรฐานไม่ต่ำ หรือสูงเกินเอื้อม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th-TH" sz="4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Level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ของวารสารพิจารณาจาก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impact factor</a:t>
            </a:r>
            <a:r>
              <a:rPr lang="th-TH" sz="60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Q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 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H index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ชื่อเสียง คุณภาพของบทความที่ตีพิมพ์อยู่ การไม่เก็บค่าตีพิมพ์</a:t>
            </a:r>
            <a:endParaRPr lang="en-US" sz="4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3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A163769-7647-48EE-A419-DF8F1F0F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7661" y="123825"/>
            <a:ext cx="10018713" cy="175259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no. 3:</a:t>
            </a:r>
            <a:b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</a:b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Reviewer Standard</a:t>
            </a:r>
            <a:endParaRPr lang="en-US" sz="4400" dirty="0"/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6AF66BE8-A98A-4DDF-AD0F-830EA3D0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8909" y="1876424"/>
            <a:ext cx="10583865" cy="3938587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การเสนอชื่อผู้ประเมิน มีส่วนสำคัญไม่ให้เจอสายแข็งเกิน</a:t>
            </a:r>
          </a:p>
          <a:p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หากพบผู้ประเมินมาตรฐานสูง ความพยายาม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up level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ใน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</a:rPr>
              <a:t>revision 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คือ พยายามแก้ทุกเม็ด แล้วอธิบายในส่วนที่แก้ไม่ได้จริงจริง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>
                <a:solidFill>
                  <a:srgbClr val="0070C0"/>
                </a:solidFill>
                <a:latin typeface="Arial" panose="020B0604020202020204" pitchFamily="34" charset="0"/>
              </a:rPr>
              <a:t>             จะ</a:t>
            </a:r>
            <a:r>
              <a:rPr lang="th-TH" sz="4400" b="1" dirty="0">
                <a:solidFill>
                  <a:srgbClr val="0070C0"/>
                </a:solidFill>
                <a:latin typeface="Arial" panose="020B0604020202020204" pitchFamily="34" charset="0"/>
              </a:rPr>
              <a:t>ชนะใจบรรณาธิการในที่สุด</a:t>
            </a:r>
            <a:r>
              <a:rPr lang="th-TH" sz="48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82797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532000-1A30-4CD2-8727-E29CE2A9D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936" y="133350"/>
            <a:ext cx="10574339" cy="1752599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RoadBlock</a:t>
            </a:r>
            <a: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 no. 4: </a:t>
            </a:r>
            <a:br>
              <a:rPr lang="en-US" sz="4400" dirty="0">
                <a:solidFill>
                  <a:srgbClr val="FF000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</a:br>
            <a:r>
              <a:rPr lang="en-US" sz="4400" dirty="0">
                <a:solidFill>
                  <a:srgbClr val="0070C0"/>
                </a:solidFill>
                <a:latin typeface="Arial Black" panose="020B0A04020102020204" pitchFamily="34" charset="0"/>
                <a:ea typeface="AR ADGothicJP Medium" panose="020B0609000000000000" pitchFamily="49" charset="-128"/>
              </a:rPr>
              <a:t>Submission Blockade</a:t>
            </a:r>
            <a:endParaRPr lang="en-US" sz="4400" dirty="0"/>
          </a:p>
        </p:txBody>
      </p:sp>
      <p:sp>
        <p:nvSpPr>
          <p:cNvPr id="4" name="ตัวแทนเนื้อหา 2">
            <a:extLst>
              <a:ext uri="{FF2B5EF4-FFF2-40B4-BE49-F238E27FC236}">
                <a16:creationId xmlns:a16="http://schemas.microsoft.com/office/drawing/2014/main" id="{58DD721D-2A46-486F-9673-42D276EB5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5" y="1952626"/>
            <a:ext cx="10583865" cy="4486274"/>
          </a:xfrm>
        </p:spPr>
        <p:txBody>
          <a:bodyPr>
            <a:noAutofit/>
          </a:bodyPr>
          <a:lstStyle/>
          <a:p>
            <a:r>
              <a:rPr lang="th-TH" sz="4400" b="1" dirty="0">
                <a:solidFill>
                  <a:srgbClr val="0070C0"/>
                </a:solidFill>
              </a:rPr>
              <a:t>เป็นธรรมดาที่วารสารที่เราอยากลง มหาชนก็อยากลงด้วย</a:t>
            </a:r>
          </a:p>
          <a:p>
            <a:r>
              <a:rPr lang="th-TH" sz="4400" b="1" dirty="0">
                <a:solidFill>
                  <a:srgbClr val="0070C0"/>
                </a:solidFill>
              </a:rPr>
              <a:t>สังเกตเวลารีวิว และ</a:t>
            </a:r>
            <a:r>
              <a:rPr lang="th-TH" sz="4400" b="1" dirty="0" err="1">
                <a:solidFill>
                  <a:srgbClr val="0070C0"/>
                </a:solidFill>
              </a:rPr>
              <a:t>ลิสท์</a:t>
            </a:r>
            <a:r>
              <a:rPr lang="th-TH" sz="4400" b="1" dirty="0">
                <a:solidFill>
                  <a:srgbClr val="0070C0"/>
                </a:solidFill>
              </a:rPr>
              <a:t>รอลง จะได้ไม่เจอคิวทั้งที่มาหา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endParaRPr lang="th-TH" sz="3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th-TH" sz="4400" b="1" dirty="0">
                <a:solidFill>
                  <a:srgbClr val="0070C0"/>
                </a:solidFill>
              </a:rPr>
              <a:t>การตระเวนส่องวารสารเป็นนิจ อาจพบทางเลือกที่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factor </a:t>
            </a:r>
            <a:r>
              <a:rPr lang="th-TH" sz="4400" b="1" dirty="0">
                <a:solidFill>
                  <a:srgbClr val="0070C0"/>
                </a:solidFill>
              </a:rPr>
              <a:t>และ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4400" b="1" dirty="0">
                <a:solidFill>
                  <a:srgbClr val="0070C0"/>
                </a:solidFill>
              </a:rPr>
              <a:t> </a:t>
            </a:r>
            <a:r>
              <a:rPr lang="th-TH" sz="4400" b="1" dirty="0">
                <a:solidFill>
                  <a:srgbClr val="0070C0"/>
                </a:solidFill>
              </a:rPr>
              <a:t>ไม่ได้ต่ำกว่านัก แต่เป็นที่รู้จักน้อยกว่า ไม่มี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crowd</a:t>
            </a:r>
            <a:r>
              <a:rPr lang="th-TH" sz="4400" b="1" dirty="0">
                <a:solidFill>
                  <a:srgbClr val="0070C0"/>
                </a:solidFill>
              </a:rPr>
              <a:t> </a:t>
            </a:r>
          </a:p>
          <a:p>
            <a:r>
              <a:rPr lang="th-TH" sz="4400" b="1" dirty="0">
                <a:solidFill>
                  <a:srgbClr val="0070C0"/>
                </a:solidFill>
              </a:rPr>
              <a:t>การเขียนบทคัดย่อ ทำ 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 Abstract</a:t>
            </a:r>
            <a:r>
              <a:rPr lang="th-TH" sz="3200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th-TH" sz="4400" b="1" dirty="0">
                <a:solidFill>
                  <a:srgbClr val="0070C0"/>
                </a:solidFill>
              </a:rPr>
              <a:t>หรือ ไฮ</a:t>
            </a:r>
            <a:r>
              <a:rPr lang="th-TH" sz="4400" b="1" dirty="0" err="1">
                <a:solidFill>
                  <a:srgbClr val="0070C0"/>
                </a:solidFill>
              </a:rPr>
              <a:t>ไลท์</a:t>
            </a:r>
            <a:r>
              <a:rPr lang="th-TH" sz="4400" b="1" dirty="0">
                <a:solidFill>
                  <a:srgbClr val="0070C0"/>
                </a:solidFill>
              </a:rPr>
              <a:t> ที่เด่นจริง ช่วยให้งานเราโดดเด้งขึ้นมาในสายตาบรรณาธิการและผู้ประเมิน   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7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หลื่อมซ้อน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TM03457496[[fn=เหลื่อมซ้อน]]</Template>
  <TotalTime>170</TotalTime>
  <Words>583</Words>
  <Application>Microsoft Office PowerPoint</Application>
  <PresentationFormat>แบบจอกว้าง</PresentationFormat>
  <Paragraphs>48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Corbel</vt:lpstr>
      <vt:lpstr>เหลื่อมซ้อน</vt:lpstr>
      <vt:lpstr>Conquering RoadBlocks </vt:lpstr>
      <vt:lpstr>สิ่งที่ต้องรับมือให้ได้ เพื่อสู่เป้าหมายการตีพิมพ์ </vt:lpstr>
      <vt:lpstr>Diversion &amp; Detours</vt:lpstr>
      <vt:lpstr>Pitfalls</vt:lpstr>
      <vt:lpstr>ทางตรง และ ไม่ลงหลุมแล้ว  กลับต้องเจอ RoadBlocks !!  </vt:lpstr>
      <vt:lpstr>RoadBlock no.1:  Language Barrier</vt:lpstr>
      <vt:lpstr>RoadBlock no. 2:  Journal Standard</vt:lpstr>
      <vt:lpstr>RoadBlock no. 3:  Reviewer Standard</vt:lpstr>
      <vt:lpstr>RoadBlock no. 4:  Submission Blockade</vt:lpstr>
      <vt:lpstr>RoadBlock no. 5:  Time Constraint</vt:lpstr>
      <vt:lpstr>Ultimate RoadBlock:  The Writer’s Block</vt:lpstr>
      <vt:lpstr>ตั้งเป้าหมายแล้ว ต้องสำเร็จ ส่งตีพิมพ์ให้ได้  ไม่ต้องมีคำว่า ถ้า... หรือ ว่าจะ...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Blocks</dc:title>
  <dc:creator>DELL</dc:creator>
  <cp:lastModifiedBy>DELL</cp:lastModifiedBy>
  <cp:revision>25</cp:revision>
  <dcterms:created xsi:type="dcterms:W3CDTF">2020-09-15T13:36:17Z</dcterms:created>
  <dcterms:modified xsi:type="dcterms:W3CDTF">2020-09-17T02:44:25Z</dcterms:modified>
</cp:coreProperties>
</file>